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1187" r:id="rId3"/>
    <p:sldId id="1170" r:id="rId4"/>
    <p:sldId id="1186" r:id="rId5"/>
    <p:sldId id="1121" r:id="rId6"/>
    <p:sldId id="1169" r:id="rId7"/>
    <p:sldId id="1146" r:id="rId8"/>
    <p:sldId id="1145" r:id="rId9"/>
    <p:sldId id="1154" r:id="rId10"/>
    <p:sldId id="1155" r:id="rId11"/>
    <p:sldId id="1161" r:id="rId12"/>
    <p:sldId id="1162" r:id="rId13"/>
    <p:sldId id="1165" r:id="rId14"/>
    <p:sldId id="1166" r:id="rId15"/>
    <p:sldId id="1167" r:id="rId16"/>
    <p:sldId id="1156" r:id="rId17"/>
    <p:sldId id="1157" r:id="rId18"/>
    <p:sldId id="1191" r:id="rId19"/>
    <p:sldId id="1192" r:id="rId20"/>
    <p:sldId id="1158" r:id="rId21"/>
    <p:sldId id="1190" r:id="rId22"/>
    <p:sldId id="1171" r:id="rId23"/>
    <p:sldId id="1178" r:id="rId24"/>
    <p:sldId id="1179" r:id="rId25"/>
    <p:sldId id="1180" r:id="rId26"/>
    <p:sldId id="1181" r:id="rId27"/>
    <p:sldId id="1193" r:id="rId28"/>
    <p:sldId id="1196" r:id="rId29"/>
    <p:sldId id="1194" r:id="rId30"/>
    <p:sldId id="1182" r:id="rId31"/>
    <p:sldId id="1195" r:id="rId32"/>
    <p:sldId id="1197" r:id="rId33"/>
    <p:sldId id="1183" r:id="rId34"/>
    <p:sldId id="1184" r:id="rId35"/>
    <p:sldId id="11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50B"/>
    <a:srgbClr val="1AE109"/>
    <a:srgbClr val="EA1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8" autoAdjust="0"/>
    <p:restoredTop sz="98701" autoAdjust="0"/>
  </p:normalViewPr>
  <p:slideViewPr>
    <p:cSldViewPr snapToGrid="0" snapToObjects="1">
      <p:cViewPr varScale="1">
        <p:scale>
          <a:sx n="52" d="100"/>
          <a:sy n="52" d="100"/>
        </p:scale>
        <p:origin x="571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1EAB-73CF-2D4E-B3A6-5253AC4A6829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3393B-3B10-3B4D-99FC-650A2F002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0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561F4-AC3A-4C47-BCBD-71790CA286C4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2B7F3-25A5-E542-9DB3-C34FBC75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5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twitter.com/_knust_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5ADE-1879-A945-8CF6-2A3CBA94540E}" type="datetime1">
              <a:rPr lang="en-GB" smtClean="0"/>
              <a:t>09/04/2020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"/>
            <a:ext cx="9144000" cy="854748"/>
            <a:chOff x="0" y="1"/>
            <a:chExt cx="9144000" cy="854748"/>
          </a:xfrm>
        </p:grpSpPr>
        <p:sp>
          <p:nvSpPr>
            <p:cNvPr id="8" name="Rectangle 7"/>
            <p:cNvSpPr/>
            <p:nvPr/>
          </p:nvSpPr>
          <p:spPr>
            <a:xfrm>
              <a:off x="0" y="1"/>
              <a:ext cx="9144000" cy="85474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7656" y="241270"/>
              <a:ext cx="3445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Kwame Nkrumah University of 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Science &amp; Technology, Kumasi, Ghana</a:t>
              </a: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789" y="157852"/>
              <a:ext cx="491867" cy="62597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16773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28506" y="4010849"/>
            <a:ext cx="6400800" cy="159933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b="1" dirty="0">
                <a:solidFill>
                  <a:schemeClr val="tx1"/>
                </a:solidFill>
                <a:latin typeface="Helvetica"/>
                <a:cs typeface="Helvetica"/>
              </a:rPr>
              <a:t>Name</a:t>
            </a:r>
          </a:p>
          <a:p>
            <a:pPr algn="l"/>
            <a:r>
              <a:rPr lang="en-US" sz="2400" b="1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400" b="1" dirty="0">
                <a:latin typeface="Helvetica"/>
                <a:cs typeface="Helvetica"/>
              </a:rPr>
              <a:t>Faculty &amp; College</a:t>
            </a:r>
          </a:p>
        </p:txBody>
      </p:sp>
    </p:spTree>
    <p:extLst>
      <p:ext uri="{BB962C8B-B14F-4D97-AF65-F5344CB8AC3E}">
        <p14:creationId xmlns:p14="http://schemas.microsoft.com/office/powerpoint/2010/main" val="10266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5B55-912F-B149-9BEE-B857E4B8C70E}" type="datetime1">
              <a:rPr lang="en-GB" smtClean="0"/>
              <a:t>09/04/2020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20522-BD18-FD49-A6F5-53E36EAEB6FB}" type="datetime1">
              <a:rPr lang="en-GB" smtClean="0"/>
              <a:t>09/04/2020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9AF0-1390-6D4E-808C-C9A36150B42E}" type="datetime1">
              <a:rPr lang="en-GB" smtClean="0"/>
              <a:t>09/04/2020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3"/>
            <a:ext cx="9144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390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F0A9A-FD01-F748-86A0-8A7D864DC301}" type="datetime1">
              <a:rPr lang="en-GB" smtClean="0"/>
              <a:t>09/04/2020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E943-1464-D54D-9C23-55EBDC088787}" type="datetime1">
              <a:rPr lang="en-GB" smtClean="0"/>
              <a:t>09/04/2020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6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50FB9-2656-3542-AB3E-C4A63FA01D1C}" type="datetime1">
              <a:rPr lang="en-GB" smtClean="0"/>
              <a:t>09/04/2020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7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4EB03-87BE-374A-8127-DF13EA107BED}" type="datetime1">
              <a:rPr lang="en-GB" smtClean="0"/>
              <a:t>09/04/2020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0C50-4663-9745-8848-DC3DFC616F4C}" type="datetime1">
              <a:rPr lang="en-GB" smtClean="0"/>
              <a:t>09/04/2020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6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C2DF-E09D-C64F-B439-895A7EFC85C1}" type="datetime1">
              <a:rPr lang="en-GB" smtClean="0"/>
              <a:t>09/04/2020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73C1-67F4-AC4A-BADB-A9789164DE7F}" type="datetime1">
              <a:rPr lang="en-GB" smtClean="0"/>
              <a:t>09/04/2020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2018/2019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4C4A-18B3-134C-B718-8E814571CAB1}" type="datetime1">
              <a:rPr lang="en-GB" smtClean="0"/>
              <a:t>09/04/2020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2018/2019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upload.wikimedia.org/wikipedia/commons/1/1b/Trickling_filter_bed_2_w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2512" y="2007149"/>
            <a:ext cx="8599412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elvetica"/>
                <a:cs typeface="Helvetica"/>
              </a:rPr>
              <a:t>BIOL 252: MICROBIAL ECOLOGY</a:t>
            </a:r>
            <a:br>
              <a:rPr lang="en-US" b="1" dirty="0">
                <a:latin typeface="Helvetica"/>
                <a:cs typeface="Helvetica"/>
              </a:rPr>
            </a:br>
            <a:r>
              <a:rPr lang="en-US" b="1" dirty="0">
                <a:latin typeface="Helvetica"/>
                <a:cs typeface="Helvetica"/>
              </a:rPr>
              <a:t>2019/2020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C2F66-A6F0-4167-887F-6C6D4E3E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2" y="4157376"/>
            <a:ext cx="9016765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4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835" y="445574"/>
            <a:ext cx="8686800" cy="5212096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Conventional Sewage Treatment</a:t>
            </a:r>
          </a:p>
          <a:p>
            <a:pPr lvl="1"/>
            <a:r>
              <a:rPr lang="en-US" sz="3200" dirty="0"/>
              <a:t>Processes</a:t>
            </a:r>
          </a:p>
          <a:p>
            <a:pPr lvl="2"/>
            <a:r>
              <a:rPr lang="en-US" sz="2800" b="1" dirty="0">
                <a:solidFill>
                  <a:srgbClr val="FF0000"/>
                </a:solidFill>
              </a:rPr>
              <a:t>Secondary Treatment</a:t>
            </a:r>
          </a:p>
          <a:p>
            <a:pPr lvl="3"/>
            <a:r>
              <a:rPr lang="en-US" sz="2800" dirty="0"/>
              <a:t>Biological process</a:t>
            </a:r>
          </a:p>
          <a:p>
            <a:pPr lvl="4"/>
            <a:r>
              <a:rPr lang="en-US" sz="2800" dirty="0"/>
              <a:t>Uses bacteria to removed Oxygen demanding wastes (ODW) and lower BOD</a:t>
            </a:r>
          </a:p>
          <a:p>
            <a:pPr lvl="3"/>
            <a:r>
              <a:rPr lang="en-US" sz="2800" dirty="0"/>
              <a:t>Types</a:t>
            </a:r>
          </a:p>
          <a:p>
            <a:pPr lvl="4"/>
            <a:r>
              <a:rPr lang="en-US" sz="2800" dirty="0"/>
              <a:t>Trickling Filter</a:t>
            </a:r>
          </a:p>
          <a:p>
            <a:pPr lvl="4"/>
            <a:r>
              <a:rPr lang="en-US" sz="2800" dirty="0"/>
              <a:t>Activated Sludge</a:t>
            </a:r>
          </a:p>
        </p:txBody>
      </p:sp>
    </p:spTree>
    <p:extLst>
      <p:ext uri="{BB962C8B-B14F-4D97-AF65-F5344CB8AC3E}">
        <p14:creationId xmlns:p14="http://schemas.microsoft.com/office/powerpoint/2010/main" val="421938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649287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Trickling filter</a:t>
            </a:r>
          </a:p>
        </p:txBody>
      </p:sp>
      <p:pic>
        <p:nvPicPr>
          <p:cNvPr id="6" name="Picture 2" descr="Image:Trickling filter bed 2 w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6251"/>
          <a:stretch>
            <a:fillRect/>
          </a:stretch>
        </p:blipFill>
        <p:spPr>
          <a:xfrm>
            <a:off x="226320" y="765175"/>
            <a:ext cx="2698221" cy="2998023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1270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3278120" y="913855"/>
            <a:ext cx="5726383" cy="249229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Is a bed of crushed rocks or molded plastics about 2m thick</a:t>
            </a:r>
          </a:p>
          <a:p>
            <a:r>
              <a:rPr lang="en-US" sz="2400" dirty="0"/>
              <a:t>The bed must be large to allow air penetrate to the bottom and with a large surface area </a:t>
            </a:r>
          </a:p>
          <a:p>
            <a:r>
              <a:rPr lang="en-US" sz="2400" dirty="0"/>
              <a:t>Wastewater (effluent) is sprayed onto it</a:t>
            </a:r>
          </a:p>
          <a:p>
            <a:r>
              <a:rPr lang="en-US" sz="2400" dirty="0"/>
              <a:t>The effluent slowly passes through the bed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441" y="3406149"/>
            <a:ext cx="6354142" cy="24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250126" y="312580"/>
            <a:ext cx="8650988" cy="24970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Biofilms in the effluent attach to the rocks and plastics </a:t>
            </a:r>
          </a:p>
          <a:p>
            <a:pPr>
              <a:defRPr/>
            </a:pPr>
            <a:r>
              <a:rPr lang="en-US" sz="2800" dirty="0"/>
              <a:t>Bacteria in the biofilms </a:t>
            </a:r>
            <a:r>
              <a:rPr lang="en-US" sz="2800" b="1" dirty="0">
                <a:solidFill>
                  <a:srgbClr val="FF0000"/>
                </a:solidFill>
              </a:rPr>
              <a:t>extract and digest organic compounds</a:t>
            </a:r>
            <a:r>
              <a:rPr lang="en-US" sz="2800" dirty="0"/>
              <a:t>  (BOD) up to 80-85%</a:t>
            </a:r>
          </a:p>
          <a:p>
            <a:pPr>
              <a:defRPr/>
            </a:pPr>
            <a:r>
              <a:rPr lang="en-US" sz="2800" dirty="0"/>
              <a:t>Protozoa and Rotifers are mainly responsible for removal of suspended solids</a:t>
            </a:r>
          </a:p>
          <a:p>
            <a:pPr>
              <a:buFont typeface="Wingdings" panose="05000000000000000000" pitchFamily="2" charset="2"/>
              <a:buChar char=""/>
              <a:defRPr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97" y="2809591"/>
            <a:ext cx="5021745" cy="31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87361"/>
            <a:ext cx="8147050" cy="647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Activated sludge system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51878" y="835061"/>
            <a:ext cx="5293697" cy="50150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the aeration tank, Air or pure oxygen is passed through the effluent </a:t>
            </a:r>
          </a:p>
          <a:p>
            <a:r>
              <a:rPr lang="en-US" sz="2400" dirty="0"/>
              <a:t>Here some sludge from the OLD batch is added to the NEW incoming sewage</a:t>
            </a:r>
          </a:p>
          <a:p>
            <a:r>
              <a:rPr lang="en-US" sz="2400" dirty="0"/>
              <a:t>This inoculum is called </a:t>
            </a:r>
            <a:r>
              <a:rPr lang="en-US" sz="2400" b="1" dirty="0">
                <a:solidFill>
                  <a:srgbClr val="FF0000"/>
                </a:solidFill>
              </a:rPr>
              <a:t>activated sludge</a:t>
            </a:r>
            <a:r>
              <a:rPr lang="en-US" sz="2400" dirty="0"/>
              <a:t> as it contains large numbers of </a:t>
            </a:r>
            <a:r>
              <a:rPr lang="en-US" sz="2400" dirty="0">
                <a:solidFill>
                  <a:srgbClr val="FF0000"/>
                </a:solidFill>
              </a:rPr>
              <a:t>sewage-metabolizing </a:t>
            </a:r>
            <a:r>
              <a:rPr lang="en-US" sz="2400" dirty="0"/>
              <a:t>microbes (</a:t>
            </a:r>
            <a:r>
              <a:rPr lang="en-US" sz="2400" i="1" dirty="0" err="1">
                <a:solidFill>
                  <a:srgbClr val="FF0000"/>
                </a:solidFill>
              </a:rPr>
              <a:t>Zoogloea</a:t>
            </a:r>
            <a:r>
              <a:rPr lang="en-US" sz="2400" i="1" dirty="0">
                <a:solidFill>
                  <a:srgbClr val="FF0000"/>
                </a:solidFill>
              </a:rPr>
              <a:t> bacteria</a:t>
            </a:r>
            <a:r>
              <a:rPr lang="en-US" sz="2400" dirty="0"/>
              <a:t>)</a:t>
            </a:r>
          </a:p>
          <a:p>
            <a:r>
              <a:rPr lang="en-US" sz="2400" dirty="0"/>
              <a:t>These microbes oxidizes the organic matter in the effluent into carbon dioxide and water</a:t>
            </a:r>
          </a:p>
        </p:txBody>
      </p:sp>
      <p:pic>
        <p:nvPicPr>
          <p:cNvPr id="6" name="Content Placeholder 9" descr="http://www.adad-get.com/psd/r21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225" y="1252106"/>
            <a:ext cx="3348653" cy="41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677" y="882385"/>
            <a:ext cx="8147050" cy="647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Activated Sludge </a:t>
            </a:r>
            <a:r>
              <a:rPr lang="en-US" sz="3600" b="1" dirty="0"/>
              <a:t>S</a:t>
            </a:r>
            <a:r>
              <a:rPr lang="en-US" sz="3600" b="1" dirty="0">
                <a:ea typeface="+mj-ea"/>
              </a:rPr>
              <a:t>ystem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30887" y="1206235"/>
            <a:ext cx="8061726" cy="44899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This produces bacteria containing masses called </a:t>
            </a:r>
            <a:r>
              <a:rPr lang="en-US" sz="2800" b="1" dirty="0" err="1">
                <a:solidFill>
                  <a:srgbClr val="FF0000"/>
                </a:solidFill>
              </a:rPr>
              <a:t>Floc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FF0000"/>
                </a:solidFill>
              </a:rPr>
              <a:t>sludge granules </a:t>
            </a:r>
          </a:p>
          <a:p>
            <a:r>
              <a:rPr lang="en-US" sz="2800" dirty="0"/>
              <a:t>After 4 to 8 </a:t>
            </a:r>
            <a:r>
              <a:rPr lang="en-US" sz="2800" dirty="0" err="1"/>
              <a:t>hrs</a:t>
            </a:r>
            <a:r>
              <a:rPr lang="en-US" sz="2800" dirty="0"/>
              <a:t> the whole content is transferred to a settling tank where the </a:t>
            </a:r>
            <a:r>
              <a:rPr lang="en-US" sz="2800" dirty="0" err="1"/>
              <a:t>floc</a:t>
            </a:r>
            <a:r>
              <a:rPr lang="en-US" sz="2800" dirty="0"/>
              <a:t> settles out removing much of the organic matter</a:t>
            </a:r>
          </a:p>
          <a:p>
            <a:r>
              <a:rPr lang="en-US" sz="2800" dirty="0"/>
              <a:t>The solids are then treated in a </a:t>
            </a:r>
            <a:r>
              <a:rPr lang="en-US" sz="2800" b="1" dirty="0">
                <a:solidFill>
                  <a:srgbClr val="FF0000"/>
                </a:solidFill>
              </a:rPr>
              <a:t>sludge digester </a:t>
            </a:r>
          </a:p>
          <a:p>
            <a:r>
              <a:rPr lang="en-US" sz="2800" dirty="0"/>
              <a:t>The effluent is then discharged</a:t>
            </a:r>
          </a:p>
        </p:txBody>
      </p:sp>
    </p:spTree>
    <p:extLst>
      <p:ext uri="{BB962C8B-B14F-4D97-AF65-F5344CB8AC3E}">
        <p14:creationId xmlns:p14="http://schemas.microsoft.com/office/powerpoint/2010/main" val="1530799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341313"/>
            <a:ext cx="8147050" cy="647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Sludge digestion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3924" y="1060450"/>
            <a:ext cx="8891652" cy="49051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Generated sludge are pumped into an </a:t>
            </a:r>
            <a:r>
              <a:rPr lang="en-US" sz="2600" b="1" dirty="0">
                <a:solidFill>
                  <a:srgbClr val="FF0000"/>
                </a:solidFill>
              </a:rPr>
              <a:t>anaerobic sludge digesters</a:t>
            </a:r>
          </a:p>
          <a:p>
            <a:r>
              <a:rPr lang="en-US" sz="2600" dirty="0"/>
              <a:t>Carried out in large tanks </a:t>
            </a:r>
            <a:r>
              <a:rPr lang="en-US" sz="2600" b="1" dirty="0">
                <a:solidFill>
                  <a:srgbClr val="FF0000"/>
                </a:solidFill>
              </a:rPr>
              <a:t>without oxygen </a:t>
            </a:r>
            <a:r>
              <a:rPr lang="en-US" sz="2600" dirty="0"/>
              <a:t>thus encouraging growth of </a:t>
            </a:r>
            <a:r>
              <a:rPr lang="en-US" sz="2600" b="1" dirty="0">
                <a:solidFill>
                  <a:srgbClr val="FF0000"/>
                </a:solidFill>
              </a:rPr>
              <a:t>anaerobic bacteria </a:t>
            </a:r>
            <a:r>
              <a:rPr lang="en-US" sz="2600" dirty="0"/>
              <a:t>especially </a:t>
            </a:r>
            <a:r>
              <a:rPr lang="en-US" sz="2600" b="1" dirty="0">
                <a:solidFill>
                  <a:srgbClr val="FF0000"/>
                </a:solidFill>
              </a:rPr>
              <a:t>the methane-producing bacteria</a:t>
            </a:r>
          </a:p>
          <a:p>
            <a:r>
              <a:rPr lang="en-US" sz="2600" dirty="0"/>
              <a:t>The bacteria degrades organic matter to soluble substances and gases mostly methane (60-70%) and carbon dioxide (20-30%)</a:t>
            </a:r>
          </a:p>
          <a:p>
            <a:r>
              <a:rPr lang="en-US" sz="2600" dirty="0"/>
              <a:t>Methane is harvested and used as fuel for running the digester, cassava grating, corn milling, lighting and singing of animals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5003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3276" y="291623"/>
            <a:ext cx="8624269" cy="5558484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Conventional Sewage Treatment</a:t>
            </a:r>
          </a:p>
          <a:p>
            <a:pPr lvl="1"/>
            <a:r>
              <a:rPr lang="en-US" sz="3200" dirty="0"/>
              <a:t>Processes</a:t>
            </a:r>
          </a:p>
          <a:p>
            <a:pPr lvl="2"/>
            <a:r>
              <a:rPr lang="en-US" sz="2800" dirty="0"/>
              <a:t>Secondary Treatment  With Trickling Filters </a:t>
            </a:r>
          </a:p>
          <a:p>
            <a:pPr lvl="3"/>
            <a:r>
              <a:rPr lang="en-US" sz="2400" dirty="0"/>
              <a:t>Effluent leaves sedimentation tank and flows through </a:t>
            </a:r>
            <a:r>
              <a:rPr lang="en-US" sz="2400" i="1" dirty="0"/>
              <a:t>trickling filters</a:t>
            </a:r>
          </a:p>
          <a:p>
            <a:pPr lvl="4"/>
            <a:r>
              <a:rPr lang="en-US" sz="2400" dirty="0"/>
              <a:t>Bed of stones 3-10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 deep through which sewage passes</a:t>
            </a:r>
          </a:p>
          <a:p>
            <a:pPr lvl="4"/>
            <a:r>
              <a:rPr lang="en-US" sz="2400" dirty="0"/>
              <a:t>Bacteria gather on stones and multiply, consuming ODW</a:t>
            </a:r>
          </a:p>
          <a:p>
            <a:pPr lvl="4"/>
            <a:r>
              <a:rPr lang="en-US" sz="2400" dirty="0"/>
              <a:t>Cleaner water trickles through pipes at bottom of filter for additional treatment</a:t>
            </a:r>
          </a:p>
        </p:txBody>
      </p:sp>
    </p:spTree>
    <p:extLst>
      <p:ext uri="{BB962C8B-B14F-4D97-AF65-F5344CB8AC3E}">
        <p14:creationId xmlns:p14="http://schemas.microsoft.com/office/powerpoint/2010/main" val="143797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07075" y="272380"/>
            <a:ext cx="8686800" cy="5577727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Conventional Sewage Treatment</a:t>
            </a:r>
          </a:p>
          <a:p>
            <a:pPr lvl="1"/>
            <a:r>
              <a:rPr lang="en-US" sz="3200" dirty="0"/>
              <a:t>Processes</a:t>
            </a:r>
          </a:p>
          <a:p>
            <a:pPr lvl="2"/>
            <a:r>
              <a:rPr lang="en-US" sz="3000" dirty="0"/>
              <a:t>Secondary Treatment  With Activated Sludge</a:t>
            </a:r>
          </a:p>
          <a:p>
            <a:pPr lvl="3"/>
            <a:r>
              <a:rPr lang="en-US" sz="2800" dirty="0"/>
              <a:t>Effluent leaves sedimentation tank and is pumped to an </a:t>
            </a:r>
            <a:r>
              <a:rPr lang="en-US" sz="2800" b="1" i="1" dirty="0">
                <a:solidFill>
                  <a:srgbClr val="FF0000"/>
                </a:solidFill>
              </a:rPr>
              <a:t>aeration tank </a:t>
            </a:r>
          </a:p>
          <a:p>
            <a:pPr lvl="3"/>
            <a:r>
              <a:rPr lang="en-US" sz="2800" dirty="0"/>
              <a:t>Effluent is mixed with air and sludge loaded with bacteria (</a:t>
            </a:r>
            <a:r>
              <a:rPr lang="ja-JP" altLang="en-US" sz="2800" i="1" dirty="0">
                <a:latin typeface="Arial"/>
              </a:rPr>
              <a:t>“</a:t>
            </a:r>
            <a:r>
              <a:rPr lang="en-US" sz="2800" i="1" dirty="0"/>
              <a:t>activated sludge</a:t>
            </a:r>
            <a:r>
              <a:rPr lang="ja-JP" altLang="en-US" sz="2800" i="1" dirty="0">
                <a:latin typeface="Arial"/>
              </a:rPr>
              <a:t>”</a:t>
            </a:r>
            <a:r>
              <a:rPr lang="en-US" sz="2800" dirty="0"/>
              <a:t>)</a:t>
            </a:r>
          </a:p>
          <a:p>
            <a:pPr lvl="3"/>
            <a:r>
              <a:rPr lang="en-US" sz="2800" dirty="0"/>
              <a:t>Sludge contacts with raw sewage, and bacteria in the sludge then decompose the raw sewage, lowering BOD</a:t>
            </a:r>
          </a:p>
        </p:txBody>
      </p:sp>
    </p:spTree>
    <p:extLst>
      <p:ext uri="{BB962C8B-B14F-4D97-AF65-F5344CB8AC3E}">
        <p14:creationId xmlns:p14="http://schemas.microsoft.com/office/powerpoint/2010/main" val="68019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6220" y="173197"/>
            <a:ext cx="8467540" cy="5676076"/>
            <a:chOff x="-457200" y="0"/>
            <a:chExt cx="9906000" cy="6600824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4038600" y="3505200"/>
              <a:ext cx="1066800" cy="152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-304800" y="3505200"/>
              <a:ext cx="1066800" cy="152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8382000" y="3505200"/>
              <a:ext cx="1066800" cy="152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898525" y="5894388"/>
              <a:ext cx="641350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1066799" y="5562600"/>
              <a:ext cx="1981200" cy="96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lvl="1" algn="ctr">
                <a:spcBef>
                  <a:spcPct val="2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Aeration and rapid mixing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5181600" y="5486399"/>
              <a:ext cx="27305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Settling</a:t>
              </a:r>
            </a:p>
            <a:p>
              <a:pPr algn="ctr"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collects sludge</a:t>
              </a:r>
            </a:p>
            <a:p>
              <a:pPr algn="ctr"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on bottom </a:t>
              </a:r>
            </a:p>
          </p:txBody>
        </p:sp>
        <p:sp>
          <p:nvSpPr>
            <p:cNvPr id="11" name="AutoShape 23"/>
            <p:cNvSpPr>
              <a:spLocks noChangeArrowheads="1"/>
            </p:cNvSpPr>
            <p:nvPr/>
          </p:nvSpPr>
          <p:spPr bwMode="auto">
            <a:xfrm>
              <a:off x="762000" y="3276600"/>
              <a:ext cx="3276600" cy="1981200"/>
            </a:xfrm>
            <a:prstGeom prst="can">
              <a:avLst>
                <a:gd name="adj" fmla="val 25000"/>
              </a:avLst>
            </a:prstGeom>
            <a:solidFill>
              <a:srgbClr val="663300">
                <a:alpha val="6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762000" y="2743200"/>
              <a:ext cx="3276600" cy="2514600"/>
            </a:xfrm>
            <a:prstGeom prst="can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26"/>
            <p:cNvSpPr>
              <a:spLocks noChangeArrowheads="1"/>
            </p:cNvSpPr>
            <p:nvPr/>
          </p:nvSpPr>
          <p:spPr bwMode="auto">
            <a:xfrm>
              <a:off x="3505200" y="48768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27"/>
            <p:cNvSpPr>
              <a:spLocks noChangeArrowheads="1"/>
            </p:cNvSpPr>
            <p:nvPr/>
          </p:nvSpPr>
          <p:spPr bwMode="auto">
            <a:xfrm>
              <a:off x="3124200" y="48006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>
              <a:off x="1828800" y="49530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2362200" y="49530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31"/>
            <p:cNvSpPr>
              <a:spLocks noChangeArrowheads="1"/>
            </p:cNvSpPr>
            <p:nvPr/>
          </p:nvSpPr>
          <p:spPr bwMode="auto">
            <a:xfrm>
              <a:off x="914400" y="48006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32"/>
            <p:cNvSpPr>
              <a:spLocks noChangeArrowheads="1"/>
            </p:cNvSpPr>
            <p:nvPr/>
          </p:nvSpPr>
          <p:spPr bwMode="auto">
            <a:xfrm>
              <a:off x="1524000" y="49530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33"/>
            <p:cNvSpPr>
              <a:spLocks noChangeArrowheads="1"/>
            </p:cNvSpPr>
            <p:nvPr/>
          </p:nvSpPr>
          <p:spPr bwMode="auto">
            <a:xfrm>
              <a:off x="2743200" y="48768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auto">
            <a:xfrm>
              <a:off x="1066799" y="5029200"/>
              <a:ext cx="2514599" cy="76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36"/>
            <p:cNvSpPr>
              <a:spLocks noChangeArrowheads="1"/>
            </p:cNvSpPr>
            <p:nvPr/>
          </p:nvSpPr>
          <p:spPr bwMode="auto">
            <a:xfrm>
              <a:off x="1066799" y="49530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37"/>
            <p:cNvSpPr>
              <a:spLocks noChangeArrowheads="1"/>
            </p:cNvSpPr>
            <p:nvPr/>
          </p:nvSpPr>
          <p:spPr bwMode="auto">
            <a:xfrm>
              <a:off x="1447800" y="4953000"/>
              <a:ext cx="76200" cy="76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Rectangle 38"/>
            <p:cNvSpPr>
              <a:spLocks noChangeArrowheads="1"/>
            </p:cNvSpPr>
            <p:nvPr/>
          </p:nvSpPr>
          <p:spPr bwMode="auto">
            <a:xfrm>
              <a:off x="2057399" y="457200"/>
              <a:ext cx="4652963" cy="531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742950" indent="-285750"/>
              <a:r>
                <a:rPr lang="en-US" sz="3600" dirty="0"/>
                <a:t>Secondary process</a:t>
              </a:r>
            </a:p>
          </p:txBody>
        </p:sp>
        <p:sp>
          <p:nvSpPr>
            <p:cNvPr id="24" name="Line 39"/>
            <p:cNvSpPr>
              <a:spLocks noChangeShapeType="1"/>
            </p:cNvSpPr>
            <p:nvPr/>
          </p:nvSpPr>
          <p:spPr bwMode="auto">
            <a:xfrm flipV="1">
              <a:off x="685800" y="5181600"/>
              <a:ext cx="3048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pSp>
          <p:nvGrpSpPr>
            <p:cNvPr id="25" name="Group 42"/>
            <p:cNvGrpSpPr>
              <a:grpSpLocks/>
            </p:cNvGrpSpPr>
            <p:nvPr/>
          </p:nvGrpSpPr>
          <p:grpSpPr bwMode="auto">
            <a:xfrm>
              <a:off x="1828800" y="1371601"/>
              <a:ext cx="1066800" cy="3200401"/>
              <a:chOff x="1152" y="864"/>
              <a:chExt cx="672" cy="2016"/>
            </a:xfrm>
          </p:grpSpPr>
          <p:grpSp>
            <p:nvGrpSpPr>
              <p:cNvPr id="35" name="Group 22"/>
              <p:cNvGrpSpPr>
                <a:grpSpLocks/>
              </p:cNvGrpSpPr>
              <p:nvPr/>
            </p:nvGrpSpPr>
            <p:grpSpPr bwMode="auto">
              <a:xfrm>
                <a:off x="1152" y="960"/>
                <a:ext cx="672" cy="1920"/>
                <a:chOff x="1152" y="1104"/>
                <a:chExt cx="672" cy="1920"/>
              </a:xfrm>
            </p:grpSpPr>
            <p:sp>
              <p:nvSpPr>
                <p:cNvPr id="37" name="Line 17"/>
                <p:cNvSpPr>
                  <a:spLocks noChangeShapeType="1"/>
                </p:cNvSpPr>
                <p:nvPr/>
              </p:nvSpPr>
              <p:spPr bwMode="auto">
                <a:xfrm>
                  <a:off x="1488" y="1104"/>
                  <a:ext cx="0" cy="192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8"/>
                <p:cNvSpPr>
                  <a:spLocks noChangeArrowheads="1"/>
                </p:cNvSpPr>
                <p:nvPr/>
              </p:nvSpPr>
              <p:spPr bwMode="auto">
                <a:xfrm>
                  <a:off x="1200" y="2880"/>
                  <a:ext cx="624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9"/>
                <p:cNvSpPr>
                  <a:spLocks noChangeArrowheads="1"/>
                </p:cNvSpPr>
                <p:nvPr/>
              </p:nvSpPr>
              <p:spPr bwMode="auto">
                <a:xfrm rot="20300641">
                  <a:off x="1152" y="2880"/>
                  <a:ext cx="672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21"/>
                <p:cNvSpPr>
                  <a:spLocks noChangeArrowheads="1"/>
                </p:cNvSpPr>
                <p:nvPr/>
              </p:nvSpPr>
              <p:spPr bwMode="auto">
                <a:xfrm rot="1299359" flipH="1">
                  <a:off x="1152" y="2880"/>
                  <a:ext cx="672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6" name="AutoShape 41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84" cy="336"/>
              </a:xfrm>
              <a:prstGeom prst="curvedRightArrow">
                <a:avLst>
                  <a:gd name="adj1" fmla="val 12546"/>
                  <a:gd name="adj2" fmla="val 35556"/>
                  <a:gd name="adj3" fmla="val 21254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-457200" y="5562600"/>
              <a:ext cx="1836737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air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diffuser</a:t>
              </a:r>
            </a:p>
          </p:txBody>
        </p:sp>
        <p:sp>
          <p:nvSpPr>
            <p:cNvPr id="27" name="Text Box 43"/>
            <p:cNvSpPr txBox="1">
              <a:spLocks noChangeArrowheads="1"/>
            </p:cNvSpPr>
            <p:nvPr/>
          </p:nvSpPr>
          <p:spPr bwMode="auto">
            <a:xfrm rot="16200000">
              <a:off x="-1600994" y="1978819"/>
              <a:ext cx="3732213" cy="384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From primary process</a:t>
              </a:r>
            </a:p>
          </p:txBody>
        </p:sp>
        <p:sp>
          <p:nvSpPr>
            <p:cNvPr id="28" name="Text Box 44"/>
            <p:cNvSpPr txBox="1">
              <a:spLocks noChangeArrowheads="1"/>
            </p:cNvSpPr>
            <p:nvPr/>
          </p:nvSpPr>
          <p:spPr bwMode="auto">
            <a:xfrm rot="5400000">
              <a:off x="7014369" y="1520031"/>
              <a:ext cx="3424238" cy="384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742950" indent="-285750"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0000FF"/>
                  </a:solidFill>
                </a:rPr>
                <a:t>To tertiary process</a:t>
              </a:r>
            </a:p>
          </p:txBody>
        </p:sp>
        <p:sp>
          <p:nvSpPr>
            <p:cNvPr id="29" name="AutoShape 45"/>
            <p:cNvSpPr>
              <a:spLocks noChangeArrowheads="1"/>
            </p:cNvSpPr>
            <p:nvPr/>
          </p:nvSpPr>
          <p:spPr bwMode="auto">
            <a:xfrm>
              <a:off x="5105400" y="3276600"/>
              <a:ext cx="3276600" cy="1981200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663300">
                    <a:gamma/>
                    <a:tint val="38431"/>
                    <a:invGamma/>
                    <a:alpha val="38000"/>
                  </a:srgbClr>
                </a:gs>
                <a:gs pos="100000">
                  <a:srgbClr val="663300">
                    <a:alpha val="71001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46"/>
            <p:cNvSpPr>
              <a:spLocks noChangeArrowheads="1"/>
            </p:cNvSpPr>
            <p:nvPr/>
          </p:nvSpPr>
          <p:spPr bwMode="auto">
            <a:xfrm>
              <a:off x="5105400" y="3276600"/>
              <a:ext cx="3276600" cy="533400"/>
            </a:xfrm>
            <a:prstGeom prst="ellipse">
              <a:avLst/>
            </a:prstGeom>
            <a:solidFill>
              <a:srgbClr val="FBDB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AutoShape 6"/>
            <p:cNvSpPr>
              <a:spLocks noChangeArrowheads="1"/>
            </p:cNvSpPr>
            <p:nvPr/>
          </p:nvSpPr>
          <p:spPr bwMode="auto">
            <a:xfrm>
              <a:off x="5105400" y="2743200"/>
              <a:ext cx="3276600" cy="2514600"/>
            </a:xfrm>
            <a:prstGeom prst="can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8534400" y="3886200"/>
              <a:ext cx="533400" cy="0"/>
            </a:xfrm>
            <a:prstGeom prst="line">
              <a:avLst/>
            </a:prstGeom>
            <a:noFill/>
            <a:ln w="63500">
              <a:solidFill>
                <a:srgbClr val="FF99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>
              <a:off x="0" y="3886200"/>
              <a:ext cx="498475" cy="0"/>
            </a:xfrm>
            <a:prstGeom prst="line">
              <a:avLst/>
            </a:prstGeom>
            <a:noFill/>
            <a:ln w="63500">
              <a:solidFill>
                <a:srgbClr val="FF99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>
              <a:off x="4191000" y="3886200"/>
              <a:ext cx="762000" cy="0"/>
            </a:xfrm>
            <a:prstGeom prst="line">
              <a:avLst/>
            </a:prstGeom>
            <a:noFill/>
            <a:ln w="63500">
              <a:solidFill>
                <a:srgbClr val="FF99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88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91141"/>
            <a:ext cx="8147050" cy="647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Rotating Biological </a:t>
            </a:r>
            <a:r>
              <a:rPr lang="en-US" sz="3600" b="1" dirty="0"/>
              <a:t>C</a:t>
            </a:r>
            <a:r>
              <a:rPr lang="en-US" sz="3600" b="1" dirty="0">
                <a:ea typeface="+mj-ea"/>
              </a:rPr>
              <a:t>ontactor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51878" y="917575"/>
            <a:ext cx="5293697" cy="59039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Series of disks several feet in diameter mounted on a shaft</a:t>
            </a:r>
          </a:p>
          <a:p>
            <a:r>
              <a:rPr lang="en-US" sz="2600" dirty="0"/>
              <a:t>The disks rotate slowly with their lower 40% submerged in wastewater </a:t>
            </a:r>
          </a:p>
          <a:p>
            <a:r>
              <a:rPr lang="en-US" sz="2600" dirty="0"/>
              <a:t>Rotation provides aeration and contact between the biofilm on the disks and the wastewater</a:t>
            </a:r>
          </a:p>
          <a:p>
            <a:r>
              <a:rPr lang="en-US" sz="2600" dirty="0"/>
              <a:t>The rotation causes the accumulated biofilm to slough off when it becomes too thick</a:t>
            </a:r>
          </a:p>
          <a:p>
            <a:endParaRPr lang="en-US" sz="2600" dirty="0"/>
          </a:p>
        </p:txBody>
      </p:sp>
      <p:pic>
        <p:nvPicPr>
          <p:cNvPr id="6" name="Content Placeholder 5" descr="http://www.industry.siemens.com/data/presse/pics/05065297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688" y="744997"/>
            <a:ext cx="3069507" cy="239173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1" y="3136735"/>
            <a:ext cx="3560297" cy="2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18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333722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ea typeface="+mj-ea"/>
              </a:rPr>
              <a:t>WASTEWATER TREATMENT </a:t>
            </a:r>
          </a:p>
        </p:txBody>
      </p:sp>
    </p:spTree>
    <p:extLst>
      <p:ext uri="{BB962C8B-B14F-4D97-AF65-F5344CB8AC3E}">
        <p14:creationId xmlns:p14="http://schemas.microsoft.com/office/powerpoint/2010/main" val="3003125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0885" y="481094"/>
            <a:ext cx="8735141" cy="5215063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Conventional Sewage Treatment</a:t>
            </a:r>
          </a:p>
          <a:p>
            <a:pPr lvl="1"/>
            <a:r>
              <a:rPr lang="en-US" sz="3200" dirty="0"/>
              <a:t>Processes</a:t>
            </a:r>
          </a:p>
          <a:p>
            <a:pPr lvl="2"/>
            <a:r>
              <a:rPr lang="en-US" sz="2800" dirty="0"/>
              <a:t>Secondary Treatment  With Activated Sludge</a:t>
            </a:r>
          </a:p>
          <a:p>
            <a:pPr lvl="3"/>
            <a:r>
              <a:rPr lang="en-US" sz="2400" dirty="0"/>
              <a:t>Activated sludge-sewage mixture is called </a:t>
            </a:r>
            <a:r>
              <a:rPr lang="en-US" sz="2400" b="1" i="1" dirty="0">
                <a:solidFill>
                  <a:srgbClr val="FF0000"/>
                </a:solidFill>
              </a:rPr>
              <a:t>mixed liquor</a:t>
            </a:r>
          </a:p>
          <a:p>
            <a:pPr lvl="3"/>
            <a:endParaRPr lang="en-US" sz="2400" b="1" i="1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Mixed liquor leaves aeration tank and flows to another sedimentation tank where suspended solids settle out for reuse as activated sludge</a:t>
            </a:r>
          </a:p>
        </p:txBody>
      </p:sp>
    </p:spTree>
    <p:extLst>
      <p:ext uri="{BB962C8B-B14F-4D97-AF65-F5344CB8AC3E}">
        <p14:creationId xmlns:p14="http://schemas.microsoft.com/office/powerpoint/2010/main" val="271072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30885" y="481094"/>
            <a:ext cx="8735141" cy="5215063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Conventional Sewage Treatment</a:t>
            </a:r>
          </a:p>
          <a:p>
            <a:pPr lvl="1"/>
            <a:r>
              <a:rPr lang="en-US" sz="3200" dirty="0"/>
              <a:t>Processes</a:t>
            </a:r>
          </a:p>
          <a:p>
            <a:pPr lvl="1"/>
            <a:endParaRPr lang="en-US" sz="3200" dirty="0"/>
          </a:p>
          <a:p>
            <a:pPr lvl="2"/>
            <a:r>
              <a:rPr lang="en-US" sz="2800" dirty="0"/>
              <a:t>Tertiary Treatment</a:t>
            </a:r>
          </a:p>
          <a:p>
            <a:pPr lvl="3"/>
            <a:r>
              <a:rPr lang="en-US" sz="2400" dirty="0"/>
              <a:t>Effluent is </a:t>
            </a:r>
            <a:r>
              <a:rPr lang="en-US" sz="2400" b="1" dirty="0">
                <a:solidFill>
                  <a:srgbClr val="FF0000"/>
                </a:solidFill>
              </a:rPr>
              <a:t>chlorinated</a:t>
            </a:r>
            <a:r>
              <a:rPr lang="en-US" sz="2400" dirty="0"/>
              <a:t> (kills bacteria) and released into lake, ocean or river</a:t>
            </a:r>
          </a:p>
          <a:p>
            <a:pPr lvl="3"/>
            <a:r>
              <a:rPr lang="en-US" sz="2400" dirty="0"/>
              <a:t>Activated sludge in sedimentation tank is reused</a:t>
            </a:r>
          </a:p>
        </p:txBody>
      </p:sp>
    </p:spTree>
    <p:extLst>
      <p:ext uri="{BB962C8B-B14F-4D97-AF65-F5344CB8AC3E}">
        <p14:creationId xmlns:p14="http://schemas.microsoft.com/office/powerpoint/2010/main" val="217340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3196"/>
            <a:ext cx="8229600" cy="846724"/>
          </a:xfrm>
        </p:spPr>
        <p:txBody>
          <a:bodyPr/>
          <a:lstStyle/>
          <a:p>
            <a:r>
              <a:rPr lang="en-US" sz="3600" b="1" dirty="0"/>
              <a:t>Levels of Treatment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813524"/>
            <a:ext cx="9144000" cy="4906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None/>
            </a:pPr>
            <a:r>
              <a:rPr lang="en-US" sz="3000" u="sng" dirty="0">
                <a:solidFill>
                  <a:srgbClr val="000000"/>
                </a:solidFill>
              </a:rPr>
              <a:t>Primary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removal by physical separation of grit and large objects (material to landfill for disposal)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Tx/>
              <a:buNone/>
            </a:pPr>
            <a:r>
              <a:rPr lang="en-US" sz="3000" u="sng" dirty="0">
                <a:solidFill>
                  <a:srgbClr val="000000"/>
                </a:solidFill>
              </a:rPr>
              <a:t>Secondary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aerobic microbiological process (sludge)</a:t>
            </a:r>
          </a:p>
          <a:p>
            <a:pPr lvl="1">
              <a:buFontTx/>
              <a:buNone/>
            </a:pPr>
            <a:r>
              <a:rPr lang="en-US" sz="2600" dirty="0">
                <a:solidFill>
                  <a:srgbClr val="000000"/>
                </a:solidFill>
              </a:rPr>
              <a:t>			organic matter + O</a:t>
            </a:r>
            <a:r>
              <a:rPr lang="en-US" sz="2600" baseline="-25000" dirty="0">
                <a:solidFill>
                  <a:srgbClr val="000000"/>
                </a:solidFill>
              </a:rPr>
              <a:t>2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dirty="0">
                <a:solidFill>
                  <a:srgbClr val="000000"/>
                </a:solidFill>
                <a:sym typeface="Wingdings" charset="0"/>
              </a:rPr>
              <a:t> CO</a:t>
            </a:r>
            <a:r>
              <a:rPr lang="en-US" sz="2600" baseline="-25000" dirty="0">
                <a:solidFill>
                  <a:srgbClr val="000000"/>
                </a:solidFill>
                <a:sym typeface="Wingdings" charset="0"/>
              </a:rPr>
              <a:t>2</a:t>
            </a:r>
            <a:r>
              <a:rPr lang="en-US" sz="2600" dirty="0">
                <a:solidFill>
                  <a:srgbClr val="000000"/>
                </a:solidFill>
                <a:sym typeface="Wingdings" charset="0"/>
              </a:rPr>
              <a:t>  +  NH</a:t>
            </a:r>
            <a:r>
              <a:rPr lang="en-US" sz="2600" baseline="-25000" dirty="0">
                <a:solidFill>
                  <a:srgbClr val="000000"/>
                </a:solidFill>
                <a:sym typeface="Wingdings" charset="0"/>
              </a:rPr>
              <a:t>3</a:t>
            </a:r>
            <a:r>
              <a:rPr lang="en-US" sz="2600" dirty="0">
                <a:solidFill>
                  <a:srgbClr val="000000"/>
                </a:solidFill>
                <a:sym typeface="Wingdings" charset="0"/>
              </a:rPr>
              <a:t>  +  H</a:t>
            </a:r>
            <a:r>
              <a:rPr lang="en-US" sz="2600" baseline="-25000" dirty="0">
                <a:solidFill>
                  <a:srgbClr val="000000"/>
                </a:solidFill>
                <a:sym typeface="Wingdings" charset="0"/>
              </a:rPr>
              <a:t>2</a:t>
            </a:r>
            <a:r>
              <a:rPr lang="en-US" sz="2600" dirty="0">
                <a:solidFill>
                  <a:srgbClr val="000000"/>
                </a:solidFill>
                <a:sym typeface="Wingdings" charset="0"/>
              </a:rPr>
              <a:t>O</a:t>
            </a:r>
          </a:p>
          <a:p>
            <a:pPr lvl="1">
              <a:buFontTx/>
              <a:buNone/>
            </a:pPr>
            <a:r>
              <a:rPr lang="en-US" sz="2600" dirty="0">
                <a:solidFill>
                  <a:srgbClr val="000000"/>
                </a:solidFill>
              </a:rPr>
              <a:t>				NH</a:t>
            </a:r>
            <a:r>
              <a:rPr lang="en-US" sz="2600" baseline="-25000" dirty="0">
                <a:solidFill>
                  <a:srgbClr val="000000"/>
                </a:solidFill>
              </a:rPr>
              <a:t>3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dirty="0">
                <a:solidFill>
                  <a:srgbClr val="000000"/>
                </a:solidFill>
                <a:sym typeface="Wingdings" charset="0"/>
              </a:rPr>
              <a:t> NO</a:t>
            </a:r>
            <a:r>
              <a:rPr lang="en-US" sz="2600" baseline="-25000" dirty="0">
                <a:solidFill>
                  <a:srgbClr val="000000"/>
                </a:solidFill>
                <a:sym typeface="Wingdings" charset="0"/>
              </a:rPr>
              <a:t>3</a:t>
            </a:r>
            <a:r>
              <a:rPr lang="en-US" sz="2600" baseline="30000" dirty="0">
                <a:solidFill>
                  <a:srgbClr val="000000"/>
                </a:solidFill>
                <a:sym typeface="Wingdings" charset="0"/>
              </a:rPr>
              <a:t>-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lowers suspended solids content (into sludge)</a:t>
            </a:r>
          </a:p>
          <a:p>
            <a:pPr marL="457200" lvl="1" indent="0">
              <a:buNone/>
            </a:pPr>
            <a:r>
              <a:rPr lang="en-US" u="sng" dirty="0">
                <a:solidFill>
                  <a:srgbClr val="000000"/>
                </a:solidFill>
              </a:rPr>
              <a:t>Tertiary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Chlorination</a:t>
            </a:r>
            <a:r>
              <a:rPr lang="en-US" u="sng" dirty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58593" y="3716437"/>
            <a:ext cx="3824288" cy="519112"/>
            <a:chOff x="5105400" y="4967288"/>
            <a:chExt cx="3824288" cy="519112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H="1" flipV="1">
              <a:off x="5105400" y="5257800"/>
              <a:ext cx="91440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096000" y="4967288"/>
              <a:ext cx="2833688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0000"/>
                  </a:solidFill>
                </a:rPr>
                <a:t>aquatic nutrient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61828" y="1904224"/>
            <a:ext cx="2590800" cy="1066800"/>
            <a:chOff x="6553200" y="3048000"/>
            <a:chExt cx="2590800" cy="1066800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6553200" y="3505200"/>
              <a:ext cx="533400" cy="6096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7148513" y="3048000"/>
              <a:ext cx="1995487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dirty="0">
                  <a:solidFill>
                    <a:schemeClr val="hlink"/>
                  </a:solidFill>
                </a:rPr>
                <a:t>Mostly dead microbes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02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41501"/>
          </a:xfrm>
        </p:spPr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</a:rPr>
              <a:t>When the treatment is done…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178387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Effluent back to stream after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a final carbon filtration and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chlorination/</a:t>
            </a:r>
            <a:r>
              <a:rPr lang="en-US" dirty="0" err="1">
                <a:solidFill>
                  <a:srgbClr val="000000"/>
                </a:solidFill>
              </a:rPr>
              <a:t>dechlorination</a:t>
            </a:r>
            <a:endParaRPr lang="en-US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Sludge – very nutrient rich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applied directly to land as fertilizer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incinerated (good fuel after drying)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composted</a:t>
            </a:r>
          </a:p>
        </p:txBody>
      </p:sp>
    </p:spTree>
    <p:extLst>
      <p:ext uri="{BB962C8B-B14F-4D97-AF65-F5344CB8AC3E}">
        <p14:creationId xmlns:p14="http://schemas.microsoft.com/office/powerpoint/2010/main" val="150194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2" b="8931"/>
          <a:stretch/>
        </p:blipFill>
        <p:spPr>
          <a:xfrm>
            <a:off x="164408" y="1366308"/>
            <a:ext cx="8797323" cy="30790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47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644" y="1080462"/>
            <a:ext cx="8715902" cy="41674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38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7467600" cy="792162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Septic tank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469230" y="813153"/>
            <a:ext cx="5477555" cy="6121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Areas of our country not connected to municipal sewerage systems are served by a SEPTIC TANK</a:t>
            </a:r>
          </a:p>
          <a:p>
            <a:r>
              <a:rPr lang="en-US" sz="2400" dirty="0"/>
              <a:t>Septic systems are a type of </a:t>
            </a:r>
            <a:r>
              <a:rPr lang="en-US" sz="2400" b="1" dirty="0">
                <a:solidFill>
                  <a:srgbClr val="FF0000"/>
                </a:solidFill>
              </a:rPr>
              <a:t>On-Site Sewage Facility </a:t>
            </a:r>
          </a:p>
          <a:p>
            <a:r>
              <a:rPr lang="en-US" sz="2400" dirty="0"/>
              <a:t>In affluent areas in Ghana, approximately 80% of the population relies on septic tanks </a:t>
            </a:r>
          </a:p>
          <a:p>
            <a:r>
              <a:rPr lang="en-US" sz="2400" dirty="0"/>
              <a:t>In Europe septic tanks are limited to rural areas only.</a:t>
            </a:r>
          </a:p>
          <a:p>
            <a:r>
              <a:rPr lang="en-US" sz="2400" dirty="0"/>
              <a:t>"septic" refers to the anaerobic bacterial environment that develops in the tank </a:t>
            </a:r>
          </a:p>
          <a:p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163" y="908050"/>
            <a:ext cx="3324068" cy="4653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09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8476"/>
          </a:xfrm>
        </p:spPr>
        <p:txBody>
          <a:bodyPr/>
          <a:lstStyle/>
          <a:p>
            <a:r>
              <a:rPr lang="en-US" sz="3600" b="1" dirty="0"/>
              <a:t>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452" y="981432"/>
            <a:ext cx="788856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Aerobic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Anaerobic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Biochemical/Biological Oxygen Demand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Effluent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Scum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Sludge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Sewage</a:t>
            </a:r>
          </a:p>
          <a:p>
            <a:r>
              <a:rPr lang="en-US" sz="2800" dirty="0"/>
              <a:t>Depends on two kinds of bacteria:</a:t>
            </a:r>
          </a:p>
          <a:p>
            <a:pPr marL="514350" indent="-514350">
              <a:buAutoNum type="arabicPeriod"/>
            </a:pPr>
            <a:r>
              <a:rPr lang="en-US" sz="2800" dirty="0"/>
              <a:t>Aerobic</a:t>
            </a:r>
          </a:p>
          <a:p>
            <a:pPr marL="514350" indent="-514350">
              <a:buAutoNum type="arabicPeriod"/>
            </a:pPr>
            <a:r>
              <a:rPr lang="en-US" sz="2800" dirty="0"/>
              <a:t>Anaerobic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35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745"/>
          </a:xfrm>
        </p:spPr>
        <p:txBody>
          <a:bodyPr/>
          <a:lstStyle/>
          <a:p>
            <a:r>
              <a:rPr lang="en-US" sz="3600" b="1" dirty="0"/>
              <a:t>Treat sewage so that it is made harmless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5383"/>
            <a:ext cx="8105018" cy="44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75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90" y="2039841"/>
            <a:ext cx="4986230" cy="3817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3227" y="426971"/>
            <a:ext cx="731496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Primary treatment:</a:t>
            </a:r>
          </a:p>
          <a:p>
            <a:pPr marL="514350" indent="-514350">
              <a:buAutoNum type="arabicPeriod"/>
            </a:pPr>
            <a:r>
              <a:rPr lang="en-US" sz="2400" dirty="0"/>
              <a:t>Separation of liquids and solids</a:t>
            </a:r>
          </a:p>
          <a:p>
            <a:pPr marL="514350" indent="-514350">
              <a:buAutoNum type="arabicPeriod"/>
            </a:pPr>
            <a:r>
              <a:rPr lang="en-US" sz="2400" dirty="0"/>
              <a:t>Does not purify sewerage</a:t>
            </a:r>
          </a:p>
        </p:txBody>
      </p:sp>
    </p:spTree>
    <p:extLst>
      <p:ext uri="{BB962C8B-B14F-4D97-AF65-F5344CB8AC3E}">
        <p14:creationId xmlns:p14="http://schemas.microsoft.com/office/powerpoint/2010/main" val="15264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0576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Where does it all go!</a:t>
            </a: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0" y="3593660"/>
            <a:ext cx="8254132" cy="1924665"/>
            <a:chOff x="0" y="2592"/>
            <a:chExt cx="5760" cy="1488"/>
          </a:xfrm>
        </p:grpSpPr>
        <p:pic>
          <p:nvPicPr>
            <p:cNvPr id="8" name="Picture 10" descr="j01856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640"/>
              <a:ext cx="958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4" descr="j01856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592"/>
              <a:ext cx="999" cy="1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248" y="3408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0" y="3984"/>
              <a:ext cx="5760" cy="9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" name="Picture 12" descr="j01856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592"/>
              <a:ext cx="958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2784" y="3408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4368" y="3408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0" y="3552"/>
              <a:ext cx="5760" cy="48"/>
            </a:xfrm>
            <a:prstGeom prst="line">
              <a:avLst/>
            </a:prstGeom>
            <a:noFill/>
            <a:ln w="762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1392" y="36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928" y="364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4464" y="369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20" y="38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3504" y="39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992" y="39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336" y="388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4800" y="1234564"/>
            <a:ext cx="3677963" cy="1524000"/>
            <a:chOff x="304800" y="1600200"/>
            <a:chExt cx="4114800" cy="1524000"/>
          </a:xfrm>
        </p:grpSpPr>
        <p:pic>
          <p:nvPicPr>
            <p:cNvPr id="6" name="Picture 5" descr="j0339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600200"/>
              <a:ext cx="1524000" cy="1524000"/>
            </a:xfrm>
            <a:prstGeom prst="rect">
              <a:avLst/>
            </a:prstGeom>
            <a:noFill/>
          </p:spPr>
        </p:pic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905000" y="1752600"/>
              <a:ext cx="25146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0000"/>
                  </a:solidFill>
                </a:rPr>
                <a:t>Where does the water from the washer go?</a:t>
              </a:r>
            </a:p>
          </p:txBody>
        </p:sp>
      </p:grpSp>
      <p:grpSp>
        <p:nvGrpSpPr>
          <p:cNvPr id="24" name="Group 27"/>
          <p:cNvGrpSpPr>
            <a:grpSpLocks/>
          </p:cNvGrpSpPr>
          <p:nvPr/>
        </p:nvGrpSpPr>
        <p:grpSpPr bwMode="auto">
          <a:xfrm>
            <a:off x="4495799" y="1179161"/>
            <a:ext cx="3969977" cy="1579403"/>
            <a:chOff x="2832" y="864"/>
            <a:chExt cx="2928" cy="1344"/>
          </a:xfrm>
        </p:grpSpPr>
        <p:pic>
          <p:nvPicPr>
            <p:cNvPr id="25" name="Picture 6" descr="j0137659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64"/>
              <a:ext cx="960" cy="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3888" y="1164"/>
              <a:ext cx="187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0000"/>
                  </a:solidFill>
                </a:rPr>
                <a:t>When you flush the toilet where does the contents go?</a:t>
              </a:r>
            </a:p>
          </p:txBody>
        </p:sp>
      </p:grp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1524000" y="2850904"/>
            <a:ext cx="609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</a:rPr>
              <a:t>By gravity flow, the waste is on its way to your local wastewater treatment plant!</a:t>
            </a:r>
          </a:p>
        </p:txBody>
      </p:sp>
      <p:pic>
        <p:nvPicPr>
          <p:cNvPr id="30" name="Picture 31" descr="blue_forwar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09" y="5568183"/>
            <a:ext cx="2266497" cy="566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2257"/>
          </a:xfrm>
        </p:spPr>
        <p:txBody>
          <a:bodyPr/>
          <a:lstStyle/>
          <a:p>
            <a:r>
              <a:rPr lang="en-US" b="1" dirty="0"/>
              <a:t>In a Septic tank</a:t>
            </a:r>
            <a:r>
              <a:rPr lang="is-IS" b="1" dirty="0"/>
              <a:t>….....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93659" y="1176837"/>
            <a:ext cx="5237959" cy="4873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Here sewage enters a holding tank and suspended solids settle out </a:t>
            </a:r>
          </a:p>
          <a:p>
            <a:r>
              <a:rPr lang="en-US" sz="2800" dirty="0"/>
              <a:t>Sludge is pumped out from time to time and disposed off – </a:t>
            </a:r>
            <a:r>
              <a:rPr lang="en-US" sz="2800" dirty="0" err="1"/>
              <a:t>Lavenda</a:t>
            </a:r>
            <a:r>
              <a:rPr lang="en-US" sz="2800" dirty="0"/>
              <a:t> Hill</a:t>
            </a:r>
          </a:p>
          <a:p>
            <a:r>
              <a:rPr lang="en-US" sz="2800" dirty="0"/>
              <a:t>Is mostly three chambers </a:t>
            </a:r>
          </a:p>
          <a:p>
            <a:r>
              <a:rPr lang="en-US" sz="2800" dirty="0"/>
              <a:t>Effluent flows through the perforations into leaching field and decomposed by microbes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96895"/>
            <a:ext cx="3324068" cy="4653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439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Septic Tanks chamber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616" y="1770427"/>
            <a:ext cx="5926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Sedimentation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Digestion tank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Storage of digested sludge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279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8704"/>
            <a:ext cx="7104277" cy="51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600" b="1" dirty="0">
                <a:ea typeface="+mj-ea"/>
              </a:rPr>
              <a:t>Oxidation ponds/lagoons/stabilization ponds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7" y="1652237"/>
            <a:ext cx="2949787" cy="30817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290108" y="1417638"/>
            <a:ext cx="5530043" cy="51800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Inexpensive but requires large land </a:t>
            </a:r>
          </a:p>
          <a:p>
            <a:r>
              <a:rPr lang="en-US" sz="2400" dirty="0"/>
              <a:t>Its often in TWO stages</a:t>
            </a:r>
          </a:p>
          <a:p>
            <a:r>
              <a:rPr lang="en-US" sz="2400" dirty="0"/>
              <a:t>First stage like </a:t>
            </a:r>
            <a:r>
              <a:rPr lang="en-US" sz="2400" b="1" dirty="0">
                <a:solidFill>
                  <a:srgbClr val="FF0000"/>
                </a:solidFill>
              </a:rPr>
              <a:t>primary treatment</a:t>
            </a:r>
          </a:p>
          <a:p>
            <a:r>
              <a:rPr lang="en-US" sz="2400" dirty="0"/>
              <a:t>Here sludge </a:t>
            </a:r>
            <a:r>
              <a:rPr lang="en-US" sz="2400" b="1" dirty="0">
                <a:solidFill>
                  <a:srgbClr val="FF0000"/>
                </a:solidFill>
              </a:rPr>
              <a:t>settles out </a:t>
            </a:r>
            <a:r>
              <a:rPr lang="en-US" sz="2400" dirty="0"/>
              <a:t>in the first stage</a:t>
            </a:r>
          </a:p>
          <a:p>
            <a:r>
              <a:rPr lang="en-US" sz="2400" dirty="0"/>
              <a:t>Second stage like secondary treatment</a:t>
            </a:r>
          </a:p>
          <a:p>
            <a:r>
              <a:rPr lang="en-US" sz="2400" dirty="0"/>
              <a:t>Here it is shallow enough to allow aeration by wave action and encourage aerobic conditions for bacterial growth </a:t>
            </a:r>
          </a:p>
        </p:txBody>
      </p:sp>
    </p:spTree>
    <p:extLst>
      <p:ext uri="{BB962C8B-B14F-4D97-AF65-F5344CB8AC3E}">
        <p14:creationId xmlns:p14="http://schemas.microsoft.com/office/powerpoint/2010/main" val="2648447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0885" y="274638"/>
            <a:ext cx="8754382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b="1" dirty="0">
                <a:ea typeface="+mj-ea"/>
              </a:rPr>
              <a:t>Oxidation ponds/lagoons/stabilization ponds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270375" y="1125538"/>
            <a:ext cx="4549775" cy="4594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Encouraged decomposition of organic matter </a:t>
            </a:r>
          </a:p>
          <a:p>
            <a:r>
              <a:rPr lang="en-US" sz="2800" dirty="0"/>
              <a:t>Algae grows on top of the oxidation ponds, </a:t>
            </a:r>
          </a:p>
          <a:p>
            <a:r>
              <a:rPr lang="en-US" sz="2800" dirty="0"/>
              <a:t>Algae use carbon dioxide in photosynthesis to produce oxygen which promote the aerobic microbial activity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4" y="1907828"/>
            <a:ext cx="3994602" cy="24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84399"/>
            <a:ext cx="8229600" cy="4873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Most often treated sewage is disinfected by chlorination before discharge into receiving waters (Tertiary treatment)</a:t>
            </a:r>
          </a:p>
          <a:p>
            <a:r>
              <a:rPr lang="en-US" sz="2800" dirty="0"/>
              <a:t>Sometimes it can be treated to a level of purity that allows its use as drinking water</a:t>
            </a:r>
          </a:p>
          <a:p>
            <a:r>
              <a:rPr lang="en-US" sz="2800" dirty="0"/>
              <a:t>Here a combination of UV light and other disinfectants are employed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766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17500" y="5562600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ctr">
              <a:defRPr/>
            </a:pPr>
            <a:fld id="{5D5EFF31-3E15-8E43-B3B1-F10E4C36B6B6}" type="slidenum">
              <a:rPr lang="en-US" sz="1100" smtClean="0">
                <a:solidFill>
                  <a:srgbClr val="FFFFFF"/>
                </a:solidFill>
                <a:latin typeface="Tahoma" charset="0"/>
                <a:cs typeface="Tahoma" charset="0"/>
                <a:sym typeface="Tahoma" charset="0"/>
              </a:rPr>
              <a:pPr algn="ctr">
                <a:defRPr/>
              </a:pPr>
              <a:t>4</a:t>
            </a:fld>
            <a:endParaRPr lang="en-US" sz="1100">
              <a:solidFill>
                <a:srgbClr val="FFFFFF"/>
              </a:solidFill>
              <a:latin typeface="Tahoma" charset="0"/>
              <a:cs typeface="Tahoma" charset="0"/>
              <a:sym typeface="Tahoma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 rot="5400000">
            <a:off x="-2121694" y="2539207"/>
            <a:ext cx="48752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ts val="700"/>
              </a:spcBef>
            </a:pPr>
            <a:r>
              <a:rPr lang="en-US" sz="1200">
                <a:solidFill>
                  <a:srgbClr val="FFFFFF"/>
                </a:solidFill>
                <a:latin typeface="Tahoma" charset="0"/>
                <a:ea typeface="ＭＳ Ｐゴシック" charset="0"/>
                <a:sym typeface="Tahoma" charset="0"/>
              </a:rPr>
              <a:t>NORWEGIAN UNIVERSITY OF LIFE SCIENCES</a:t>
            </a:r>
          </a:p>
        </p:txBody>
      </p:sp>
      <p:pic>
        <p:nvPicPr>
          <p:cNvPr id="13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0" y="1102947"/>
            <a:ext cx="6945785" cy="504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1"/>
          <p:cNvSpPr>
            <a:spLocks/>
          </p:cNvSpPr>
          <p:nvPr/>
        </p:nvSpPr>
        <p:spPr bwMode="auto">
          <a:xfrm>
            <a:off x="227012" y="188560"/>
            <a:ext cx="8623572" cy="81211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2800" b="1" dirty="0">
                <a:solidFill>
                  <a:srgbClr val="FF0000"/>
                </a:solidFill>
                <a:ea typeface="ＭＳ Ｐゴシック" charset="0"/>
                <a:sym typeface="Arial" charset="0"/>
              </a:rPr>
              <a:t>90% of the worlds wastewater does  not receive any treatment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93564" y="5377934"/>
            <a:ext cx="2250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8"/>
            <a:r>
              <a:rPr lang="en-US" b="1" dirty="0">
                <a:ea typeface="ＭＳ Ｐゴシック" charset="0"/>
                <a:sym typeface="Arial" charset="0"/>
              </a:rPr>
              <a:t>(Corcoran et al. 2010)</a:t>
            </a:r>
          </a:p>
        </p:txBody>
      </p:sp>
    </p:spTree>
    <p:extLst>
      <p:ext uri="{BB962C8B-B14F-4D97-AF65-F5344CB8AC3E}">
        <p14:creationId xmlns:p14="http://schemas.microsoft.com/office/powerpoint/2010/main" val="3433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b="1" dirty="0">
                <a:ea typeface="+mj-ea"/>
              </a:rPr>
              <a:t>WASTEWATER TREATMENT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0120" y="1189043"/>
            <a:ext cx="8839200" cy="4873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Applies knowledge and technology to</a:t>
            </a:r>
            <a:r>
              <a:rPr lang="en-US" sz="2800" b="1" dirty="0">
                <a:solidFill>
                  <a:srgbClr val="FF0000"/>
                </a:solidFill>
              </a:rPr>
              <a:t> improve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FF0000"/>
                </a:solidFill>
              </a:rPr>
              <a:t>upgrade</a:t>
            </a:r>
            <a:r>
              <a:rPr lang="en-US" sz="2800" dirty="0"/>
              <a:t> the quality of wastewater.</a:t>
            </a:r>
          </a:p>
          <a:p>
            <a:endParaRPr lang="en-US" sz="2800" dirty="0"/>
          </a:p>
          <a:p>
            <a:r>
              <a:rPr lang="en-US" sz="2800" dirty="0"/>
              <a:t>To reduce organic matter content of wastewater (i.e. reduction of BOD)</a:t>
            </a:r>
          </a:p>
          <a:p>
            <a:r>
              <a:rPr lang="en-US" sz="2800" dirty="0"/>
              <a:t>Removal/reduction of nutrients (N, P) to reduce pollution of receiving surface waters or groundwater if the effluents are applied onto land</a:t>
            </a:r>
          </a:p>
          <a:p>
            <a:r>
              <a:rPr lang="en-US" sz="2800" dirty="0"/>
              <a:t>Removal or inactivation of pathogenic microbes and parasites</a:t>
            </a:r>
          </a:p>
        </p:txBody>
      </p:sp>
    </p:spTree>
    <p:extLst>
      <p:ext uri="{BB962C8B-B14F-4D97-AF65-F5344CB8AC3E}">
        <p14:creationId xmlns:p14="http://schemas.microsoft.com/office/powerpoint/2010/main" val="229253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83770"/>
          </a:xfrm>
        </p:spPr>
        <p:txBody>
          <a:bodyPr/>
          <a:lstStyle/>
          <a:p>
            <a:r>
              <a:rPr lang="en-US" sz="3600" b="1" dirty="0"/>
              <a:t>Why treat wastewater?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138350"/>
            <a:ext cx="84582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Causes a demand for dissolved oxygen (lower DO levels of streams)</a:t>
            </a: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Adds nutrients (nitrate and phosphate) to cause excessive growth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Increases suspended solids or sediments in streams (turbidity increase)</a:t>
            </a:r>
          </a:p>
        </p:txBody>
      </p:sp>
    </p:spTree>
    <p:extLst>
      <p:ext uri="{BB962C8B-B14F-4D97-AF65-F5344CB8AC3E}">
        <p14:creationId xmlns:p14="http://schemas.microsoft.com/office/powerpoint/2010/main" val="169854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b="4459"/>
          <a:stretch/>
        </p:blipFill>
        <p:spPr>
          <a:xfrm>
            <a:off x="346327" y="923702"/>
            <a:ext cx="8523497" cy="5065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1002" y="134706"/>
            <a:ext cx="594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Wastewater Treatment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26293" y="923702"/>
            <a:ext cx="1712396" cy="3775479"/>
            <a:chOff x="6426293" y="923702"/>
            <a:chExt cx="1712396" cy="377547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714900" y="923702"/>
              <a:ext cx="19240" cy="3444635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426293" y="4329849"/>
              <a:ext cx="1712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Tertiary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3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848963" y="1154626"/>
            <a:ext cx="7764811" cy="4613221"/>
            <a:chOff x="1688" y="9943"/>
            <a:chExt cx="8512" cy="4910"/>
          </a:xfrm>
        </p:grpSpPr>
        <p:sp>
          <p:nvSpPr>
            <p:cNvPr id="5" name="Oval 18"/>
            <p:cNvSpPr>
              <a:spLocks noChangeArrowheads="1"/>
            </p:cNvSpPr>
            <p:nvPr/>
          </p:nvSpPr>
          <p:spPr bwMode="auto">
            <a:xfrm>
              <a:off x="6647" y="11671"/>
              <a:ext cx="3553" cy="15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GB" b="1"/>
                <a:t>Sludge disposal to sea, land burial, incineration, composting</a:t>
              </a:r>
            </a:p>
          </p:txBody>
        </p:sp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1688" y="9943"/>
              <a:ext cx="7807" cy="4910"/>
              <a:chOff x="1793" y="9943"/>
              <a:chExt cx="7807" cy="4910"/>
            </a:xfrm>
          </p:grpSpPr>
          <p:sp>
            <p:nvSpPr>
              <p:cNvPr id="7" name="AutoShape 17"/>
              <p:cNvSpPr>
                <a:spLocks noChangeArrowheads="1"/>
              </p:cNvSpPr>
              <p:nvPr/>
            </p:nvSpPr>
            <p:spPr bwMode="auto">
              <a:xfrm>
                <a:off x="1978" y="9943"/>
                <a:ext cx="1415" cy="698"/>
              </a:xfrm>
              <a:prstGeom prst="flowChartAlternateProcess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 b="1" dirty="0"/>
                  <a:t>Screening </a:t>
                </a:r>
              </a:p>
            </p:txBody>
          </p:sp>
          <p:cxnSp>
            <p:nvCxnSpPr>
              <p:cNvPr id="8" name="AutoShape 16"/>
              <p:cNvCxnSpPr>
                <a:cxnSpLocks noChangeShapeType="1"/>
              </p:cNvCxnSpPr>
              <p:nvPr/>
            </p:nvCxnSpPr>
            <p:spPr bwMode="auto">
              <a:xfrm>
                <a:off x="3500" y="10024"/>
                <a:ext cx="1289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AutoShape 15"/>
              <p:cNvSpPr>
                <a:spLocks noChangeArrowheads="1"/>
              </p:cNvSpPr>
              <p:nvPr/>
            </p:nvSpPr>
            <p:spPr bwMode="auto">
              <a:xfrm>
                <a:off x="4894" y="9943"/>
                <a:ext cx="1842" cy="893"/>
              </a:xfrm>
              <a:prstGeom prst="flowChartAlternateProcess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Primary </a:t>
                </a:r>
                <a:r>
                  <a:rPr lang="en-GB" b="1" dirty="0"/>
                  <a:t>settlement</a:t>
                </a:r>
              </a:p>
            </p:txBody>
          </p:sp>
          <p:cxnSp>
            <p:nvCxnSpPr>
              <p:cNvPr id="10" name="AutoShape 14"/>
              <p:cNvCxnSpPr>
                <a:cxnSpLocks noChangeShapeType="1"/>
              </p:cNvCxnSpPr>
              <p:nvPr/>
            </p:nvCxnSpPr>
            <p:spPr bwMode="auto">
              <a:xfrm>
                <a:off x="6861" y="10024"/>
                <a:ext cx="964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" name="AutoShape 13"/>
              <p:cNvSpPr>
                <a:spLocks noChangeArrowheads="1"/>
              </p:cNvSpPr>
              <p:nvPr/>
            </p:nvSpPr>
            <p:spPr bwMode="auto">
              <a:xfrm>
                <a:off x="8072" y="9979"/>
                <a:ext cx="1528" cy="85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GB" b="1"/>
                  <a:t>Sludge digestion</a:t>
                </a:r>
              </a:p>
            </p:txBody>
          </p:sp>
          <p:cxnSp>
            <p:nvCxnSpPr>
              <p:cNvPr id="12" name="AutoShape 12"/>
              <p:cNvCxnSpPr>
                <a:cxnSpLocks noChangeShapeType="1"/>
              </p:cNvCxnSpPr>
              <p:nvPr/>
            </p:nvCxnSpPr>
            <p:spPr bwMode="auto">
              <a:xfrm flipH="1">
                <a:off x="4832" y="10890"/>
                <a:ext cx="763" cy="61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AutoShape 11"/>
              <p:cNvCxnSpPr>
                <a:cxnSpLocks noChangeShapeType="1"/>
              </p:cNvCxnSpPr>
              <p:nvPr/>
            </p:nvCxnSpPr>
            <p:spPr bwMode="auto">
              <a:xfrm flipH="1">
                <a:off x="5085" y="10836"/>
                <a:ext cx="2820" cy="111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0"/>
              <p:cNvCxnSpPr>
                <a:cxnSpLocks noChangeShapeType="1"/>
              </p:cNvCxnSpPr>
              <p:nvPr/>
            </p:nvCxnSpPr>
            <p:spPr bwMode="auto">
              <a:xfrm>
                <a:off x="8655" y="10890"/>
                <a:ext cx="1" cy="74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AutoShape 9"/>
              <p:cNvSpPr>
                <a:spLocks noChangeArrowheads="1"/>
              </p:cNvSpPr>
              <p:nvPr/>
            </p:nvSpPr>
            <p:spPr bwMode="auto">
              <a:xfrm>
                <a:off x="2057" y="11351"/>
                <a:ext cx="2717" cy="117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Secondary treatment </a:t>
                </a:r>
                <a:r>
                  <a:rPr lang="en-GB" b="1" dirty="0"/>
                  <a:t>activated sludge trickle</a:t>
                </a:r>
              </a:p>
            </p:txBody>
          </p:sp>
          <p:cxnSp>
            <p:nvCxnSpPr>
              <p:cNvPr id="16" name="AutoShape 8"/>
              <p:cNvCxnSpPr>
                <a:cxnSpLocks noChangeShapeType="1"/>
              </p:cNvCxnSpPr>
              <p:nvPr/>
            </p:nvCxnSpPr>
            <p:spPr bwMode="auto">
              <a:xfrm flipH="1">
                <a:off x="3303" y="12585"/>
                <a:ext cx="38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7"/>
              <p:cNvCxnSpPr>
                <a:cxnSpLocks noChangeShapeType="1"/>
              </p:cNvCxnSpPr>
              <p:nvPr/>
            </p:nvCxnSpPr>
            <p:spPr bwMode="auto">
              <a:xfrm>
                <a:off x="3991" y="12585"/>
                <a:ext cx="2065" cy="105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6"/>
              <p:cNvCxnSpPr>
                <a:cxnSpLocks noChangeShapeType="1"/>
              </p:cNvCxnSpPr>
              <p:nvPr/>
            </p:nvCxnSpPr>
            <p:spPr bwMode="auto">
              <a:xfrm>
                <a:off x="6178" y="10965"/>
                <a:ext cx="683" cy="244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1793" y="13137"/>
                <a:ext cx="2914" cy="142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 Tertiary   treatment</a:t>
                </a:r>
                <a:r>
                  <a:rPr lang="en-GB" b="1" dirty="0"/>
                  <a:t>; chlorination, UV,       ozone</a:t>
                </a:r>
              </a:p>
            </p:txBody>
          </p:sp>
          <p:sp>
            <p:nvSpPr>
              <p:cNvPr id="20" name="Oval 4"/>
              <p:cNvSpPr>
                <a:spLocks noChangeArrowheads="1"/>
              </p:cNvSpPr>
              <p:nvPr/>
            </p:nvSpPr>
            <p:spPr bwMode="auto">
              <a:xfrm>
                <a:off x="5897" y="13428"/>
                <a:ext cx="3073" cy="14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GB" b="1"/>
                  <a:t>Effluent disposal; river, sea, irrigation</a:t>
                </a:r>
              </a:p>
            </p:txBody>
          </p:sp>
          <p:cxnSp>
            <p:nvCxnSpPr>
              <p:cNvPr id="21" name="AutoShape 3"/>
              <p:cNvCxnSpPr>
                <a:cxnSpLocks noChangeShapeType="1"/>
              </p:cNvCxnSpPr>
              <p:nvPr/>
            </p:nvCxnSpPr>
            <p:spPr bwMode="auto">
              <a:xfrm>
                <a:off x="4800" y="13935"/>
                <a:ext cx="9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2" name="TextBox 21"/>
          <p:cNvSpPr txBox="1"/>
          <p:nvPr/>
        </p:nvSpPr>
        <p:spPr>
          <a:xfrm>
            <a:off x="2001002" y="134706"/>
            <a:ext cx="594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9420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99232"/>
          </a:xfrm>
          <a:noFill/>
          <a:ln/>
        </p:spPr>
        <p:txBody>
          <a:bodyPr/>
          <a:lstStyle/>
          <a:p>
            <a:r>
              <a:rPr lang="en-US" sz="3600" b="1" dirty="0"/>
              <a:t>Wastewater Treatment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0125" y="1112706"/>
            <a:ext cx="8715901" cy="4525963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Conventional Sewage Treatment</a:t>
            </a:r>
          </a:p>
          <a:p>
            <a:pPr lvl="1"/>
            <a:r>
              <a:rPr lang="en-US" dirty="0"/>
              <a:t>Processes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Primary Treatment</a:t>
            </a:r>
          </a:p>
          <a:p>
            <a:pPr lvl="3"/>
            <a:r>
              <a:rPr lang="en-US" sz="2400" dirty="0"/>
              <a:t>Mechanical process</a:t>
            </a:r>
          </a:p>
          <a:p>
            <a:pPr lvl="4"/>
            <a:r>
              <a:rPr lang="en-US" sz="2400" dirty="0"/>
              <a:t>Screening</a:t>
            </a:r>
          </a:p>
          <a:p>
            <a:pPr lvl="4"/>
            <a:r>
              <a:rPr lang="en-US" sz="2400" dirty="0"/>
              <a:t>Grinding</a:t>
            </a:r>
          </a:p>
          <a:p>
            <a:pPr lvl="4"/>
            <a:r>
              <a:rPr lang="en-US" sz="2400" dirty="0"/>
              <a:t>Grit Chamber (heavy particles -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grit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)</a:t>
            </a:r>
          </a:p>
          <a:p>
            <a:pPr lvl="4"/>
            <a:r>
              <a:rPr lang="en-US" sz="2400" dirty="0"/>
              <a:t>Sedimentation Tank/ settling tank (suspended solids -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sludge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2000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87331</TotalTime>
  <Words>1201</Words>
  <Application>Microsoft Office PowerPoint</Application>
  <PresentationFormat>On-screen Show (4:3)</PresentationFormat>
  <Paragraphs>181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Comic Sans MS</vt:lpstr>
      <vt:lpstr>Helvetica</vt:lpstr>
      <vt:lpstr>Tahoma</vt:lpstr>
      <vt:lpstr>Wingdings</vt:lpstr>
      <vt:lpstr>Office Theme</vt:lpstr>
      <vt:lpstr>BIOL 252: MICROBIAL ECOLOGY 2019/2020</vt:lpstr>
      <vt:lpstr>WASTEWATER TREATMENT </vt:lpstr>
      <vt:lpstr>Where does it all go!</vt:lpstr>
      <vt:lpstr>PowerPoint Presentation</vt:lpstr>
      <vt:lpstr>WASTEWATER TREATMENT </vt:lpstr>
      <vt:lpstr>Why treat wastewater?</vt:lpstr>
      <vt:lpstr>PowerPoint Presentation</vt:lpstr>
      <vt:lpstr>PowerPoint Presentation</vt:lpstr>
      <vt:lpstr>Wastewater Treatment</vt:lpstr>
      <vt:lpstr>PowerPoint Presentation</vt:lpstr>
      <vt:lpstr>Trickling filter</vt:lpstr>
      <vt:lpstr>PowerPoint Presentation</vt:lpstr>
      <vt:lpstr>Activated sludge system</vt:lpstr>
      <vt:lpstr>Activated Sludge System</vt:lpstr>
      <vt:lpstr>Sludge digestion</vt:lpstr>
      <vt:lpstr>PowerPoint Presentation</vt:lpstr>
      <vt:lpstr>PowerPoint Presentation</vt:lpstr>
      <vt:lpstr>PowerPoint Presentation</vt:lpstr>
      <vt:lpstr>Rotating Biological Contactor</vt:lpstr>
      <vt:lpstr>PowerPoint Presentation</vt:lpstr>
      <vt:lpstr>PowerPoint Presentation</vt:lpstr>
      <vt:lpstr>Levels of Treatment</vt:lpstr>
      <vt:lpstr>When the treatment is done…</vt:lpstr>
      <vt:lpstr>PowerPoint Presentation</vt:lpstr>
      <vt:lpstr>PowerPoint Presentation</vt:lpstr>
      <vt:lpstr>Septic tank</vt:lpstr>
      <vt:lpstr>Considerations</vt:lpstr>
      <vt:lpstr>Treat sewage so that it is made harmless</vt:lpstr>
      <vt:lpstr>PowerPoint Presentation</vt:lpstr>
      <vt:lpstr>In a Septic tank….....</vt:lpstr>
      <vt:lpstr>Septic Tanks chamber</vt:lpstr>
      <vt:lpstr>PowerPoint Presentation</vt:lpstr>
      <vt:lpstr>Oxidation ponds/lagoons/stabilization ponds</vt:lpstr>
      <vt:lpstr>Oxidation ponds/lagoons/stabilization ponds</vt:lpstr>
      <vt:lpstr>PowerPoint Presentation</vt:lpstr>
    </vt:vector>
  </TitlesOfParts>
  <Manager/>
  <Company>UPK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Microbial Ecology</dc:title>
  <dc:subject/>
  <dc:creator>Augustina Sylverken</dc:creator>
  <cp:keywords/>
  <dc:description/>
  <cp:lastModifiedBy>USER</cp:lastModifiedBy>
  <cp:revision>1274</cp:revision>
  <cp:lastPrinted>2018-04-16T15:20:51Z</cp:lastPrinted>
  <dcterms:created xsi:type="dcterms:W3CDTF">2016-11-07T15:28:41Z</dcterms:created>
  <dcterms:modified xsi:type="dcterms:W3CDTF">2020-04-09T00:55:41Z</dcterms:modified>
  <cp:category/>
</cp:coreProperties>
</file>